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303" r:id="rId2"/>
    <p:sldId id="32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8" r:id="rId16"/>
    <p:sldId id="316" r:id="rId17"/>
    <p:sldId id="321" r:id="rId18"/>
    <p:sldId id="322" r:id="rId19"/>
  </p:sldIdLst>
  <p:sldSz cx="27432000" cy="6858000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228F41-BB5B-4A88-96F1-26EBCB31CDD7}">
          <p14:sldIdLst>
            <p14:sldId id="303"/>
            <p14:sldId id="326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8"/>
            <p14:sldId id="316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737" autoAdjust="0"/>
  </p:normalViewPr>
  <p:slideViewPr>
    <p:cSldViewPr>
      <p:cViewPr varScale="1">
        <p:scale>
          <a:sx n="38" d="100"/>
          <a:sy n="38" d="100"/>
        </p:scale>
        <p:origin x="150" y="81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3" cy="4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6" y="0"/>
            <a:ext cx="3066733" cy="4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45776"/>
            <a:ext cx="3066733" cy="4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6" y="8945776"/>
            <a:ext cx="3066733" cy="4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72862"/>
          </a:xfrm>
          <a:prstGeom prst="rect">
            <a:avLst/>
          </a:prstGeom>
        </p:spPr>
        <p:txBody>
          <a:bodyPr vert="horz" lIns="93369" tIns="46685" rIns="93369" bIns="466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72862"/>
          </a:xfrm>
          <a:prstGeom prst="rect">
            <a:avLst/>
          </a:prstGeom>
        </p:spPr>
        <p:txBody>
          <a:bodyPr vert="horz" lIns="93369" tIns="46685" rIns="93369" bIns="46685" rtlCol="0"/>
          <a:lstStyle>
            <a:lvl1pPr algn="r">
              <a:defRPr sz="1200"/>
            </a:lvl1pPr>
          </a:lstStyle>
          <a:p>
            <a:fld id="{D55A9670-FBD1-4856-A1A6-86FE375291AF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14638" y="1179513"/>
            <a:ext cx="12706351" cy="3176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9" tIns="46685" rIns="93369" bIns="466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32399"/>
            <a:ext cx="5661660" cy="3708910"/>
          </a:xfrm>
          <a:prstGeom prst="rect">
            <a:avLst/>
          </a:prstGeom>
        </p:spPr>
        <p:txBody>
          <a:bodyPr vert="horz" lIns="93369" tIns="46685" rIns="93369" bIns="466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45777"/>
            <a:ext cx="3066733" cy="472862"/>
          </a:xfrm>
          <a:prstGeom prst="rect">
            <a:avLst/>
          </a:prstGeom>
        </p:spPr>
        <p:txBody>
          <a:bodyPr vert="horz" lIns="93369" tIns="46685" rIns="93369" bIns="466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45777"/>
            <a:ext cx="3066733" cy="472862"/>
          </a:xfrm>
          <a:prstGeom prst="rect">
            <a:avLst/>
          </a:prstGeom>
        </p:spPr>
        <p:txBody>
          <a:bodyPr vert="horz" lIns="93369" tIns="46685" rIns="93369" bIns="46685" rtlCol="0" anchor="b"/>
          <a:lstStyle>
            <a:lvl1pPr algn="r">
              <a:defRPr sz="1200"/>
            </a:lvl1pPr>
          </a:lstStyle>
          <a:p>
            <a:fld id="{2A78D925-4BDB-4BE8-9EEC-745B7932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D925-4BDB-4BE8-9EEC-745B793294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D925-4BDB-4BE8-9EEC-745B793294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7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D925-4BDB-4BE8-9EEC-745B793294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4059" y="1769541"/>
            <a:ext cx="21240077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4059" y="3598339"/>
            <a:ext cx="21240077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565B-0585-4038-95AD-871EFD40E3CB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4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547807"/>
            <a:ext cx="22819048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063" y="4565255"/>
            <a:ext cx="23299484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31035" y="695010"/>
            <a:ext cx="22152029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039" y="5108728"/>
            <a:ext cx="23295965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67F1-EF10-4D38-BA78-B9D7CB1B94E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4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039" y="608437"/>
            <a:ext cx="23295965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038" y="4295180"/>
            <a:ext cx="23295967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0089-AC80-4C4F-9222-7DB505BBC1E1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977" y="609600"/>
            <a:ext cx="2093119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871450" y="3610033"/>
            <a:ext cx="19692673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038" y="4304353"/>
            <a:ext cx="23295967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01AA-8476-4008-A8F4-3EE2BDB099D5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28850" y="884796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5611" y="2928258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038" y="2126943"/>
            <a:ext cx="2329596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015" y="4650556"/>
            <a:ext cx="23292448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79B7-5B31-4383-8A9D-377E28178B2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8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56039" y="609600"/>
            <a:ext cx="23295965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056039" y="1885950"/>
            <a:ext cx="742721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56039" y="2571750"/>
            <a:ext cx="742721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05100" y="1885950"/>
            <a:ext cx="742721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93229" y="2571750"/>
            <a:ext cx="742721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924787" y="1885950"/>
            <a:ext cx="742721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7924787" y="2571750"/>
            <a:ext cx="742721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FAA3-33A8-4FC5-BA05-BA27FCF77E5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4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15" y="1818215"/>
            <a:ext cx="7514937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50" y="1818215"/>
            <a:ext cx="7514937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15" y="1818215"/>
            <a:ext cx="7514937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56038" y="609600"/>
            <a:ext cx="23295967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056039" y="3904106"/>
            <a:ext cx="742721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290730" y="1938918"/>
            <a:ext cx="695782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56039" y="4480369"/>
            <a:ext cx="742721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96273" y="3904106"/>
            <a:ext cx="742721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0227922" y="1939094"/>
            <a:ext cx="695782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9993229" y="4480368"/>
            <a:ext cx="742721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925068" y="3904106"/>
            <a:ext cx="742721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8170321" y="1934432"/>
            <a:ext cx="695782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7924787" y="4480366"/>
            <a:ext cx="742721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12E1-4A55-458F-9186-08E1CCB41A22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1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2B3E-51DF-48C1-9606-74D98F18B5F4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11904" y="609600"/>
            <a:ext cx="5140096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6041" y="609600"/>
            <a:ext cx="1781296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6206-3AA8-4F3F-BD65-F687537B156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8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66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3E0-08B3-4BBB-997A-2A70B0316A1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2" y="1761068"/>
            <a:ext cx="21578738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2" y="3589879"/>
            <a:ext cx="21578738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1AC-9EA8-49B7-A3AE-62BD6943564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5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6040" y="1732449"/>
            <a:ext cx="11386118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56508" y="1732450"/>
            <a:ext cx="11395496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E314-B520-475A-BF8E-5E72B833ECA3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39" y="1734507"/>
            <a:ext cx="1145041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591" y="1734507"/>
            <a:ext cx="1145041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212" y="1835254"/>
            <a:ext cx="1097177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3212" y="2380138"/>
            <a:ext cx="1097177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63676" y="1835255"/>
            <a:ext cx="11014493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163676" y="2380138"/>
            <a:ext cx="11014493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A60F-59CC-4A4B-9F91-39B975785347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04B-BC40-453C-921D-70922EA4051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C909-47F6-41DB-ADE5-91595C9EAFA0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040" y="609600"/>
            <a:ext cx="8340500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5174" y="609600"/>
            <a:ext cx="14426829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040" y="2431518"/>
            <a:ext cx="8340500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6AA-B78F-45BD-AC73-80B4C3D70A27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2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746" y="609600"/>
            <a:ext cx="8064374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040" y="609923"/>
            <a:ext cx="13353635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45741" y="763702"/>
            <a:ext cx="737044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6040" y="2439261"/>
            <a:ext cx="13353635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A759-0DCE-4B61-A0F4-759A68A22847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5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6039" y="609600"/>
            <a:ext cx="23295965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6039" y="1732450"/>
            <a:ext cx="23295965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77156" y="5883276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79338C-1125-4390-BCEB-80B0CA34B392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6040" y="5883276"/>
            <a:ext cx="15013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56526" y="5883276"/>
            <a:ext cx="1695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78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48126"/>
            <a:ext cx="9144000" cy="3746728"/>
          </a:xfrm>
          <a:prstGeom prst="rect">
            <a:avLst/>
          </a:prstGeom>
        </p:spPr>
      </p:pic>
      <p:sp>
        <p:nvSpPr>
          <p:cNvPr id="26" name="Title 5"/>
          <p:cNvSpPr>
            <a:spLocks noGrp="1"/>
          </p:cNvSpPr>
          <p:nvPr>
            <p:ph type="title"/>
          </p:nvPr>
        </p:nvSpPr>
        <p:spPr>
          <a:xfrm>
            <a:off x="2056063" y="4565255"/>
            <a:ext cx="23299484" cy="543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Hall | American University| Washington D.C. 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056039" y="5108728"/>
            <a:ext cx="23295965" cy="12158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dirty="0" smtClean="0"/>
              <a:t>Penn State Architectural Engineering Senior Thesis Project</a:t>
            </a:r>
          </a:p>
          <a:p>
            <a:pPr marL="36900" indent="0" algn="ctr">
              <a:buNone/>
            </a:pPr>
            <a:r>
              <a:rPr lang="en-US" dirty="0" smtClean="0"/>
              <a:t>Brandon </a:t>
            </a:r>
            <a:r>
              <a:rPr lang="en-US" dirty="0" err="1" smtClean="0"/>
              <a:t>Tezak</a:t>
            </a:r>
            <a:r>
              <a:rPr lang="en-US" dirty="0" smtClean="0"/>
              <a:t> | Construction Management </a:t>
            </a:r>
          </a:p>
          <a:p>
            <a:pPr marL="36900" indent="0"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Anumba</a:t>
            </a:r>
            <a:r>
              <a:rPr lang="en-US" dirty="0" smtClean="0"/>
              <a:t> | Facility Advisor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GPS Tracking of Precast Panels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Intelliwave </a:t>
            </a:r>
            <a:r>
              <a:rPr lang="en-US" sz="2800" b="1" dirty="0"/>
              <a:t>Technology – </a:t>
            </a:r>
            <a:r>
              <a:rPr lang="en-US" sz="2800" b="1" dirty="0" err="1"/>
              <a:t>SiteSense</a:t>
            </a:r>
            <a:endParaRPr lang="en-US" sz="2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Web-Based Software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Designed to Military Specs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7 Year Battery Life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Real Time Location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Electronic Document Tracking </a:t>
            </a:r>
          </a:p>
          <a:p>
            <a:pPr algn="l"/>
            <a:endParaRPr lang="en-US" sz="2800" b="1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GPS Insight – FT-1000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Web-Based Software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Will Work Inside Buildings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Real Time Location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Accelerometer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Small Size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387" y="2656205"/>
            <a:ext cx="3200400" cy="3458845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2656205"/>
            <a:ext cx="3276600" cy="3432167"/>
          </a:xfrm>
          <a:prstGeom prst="rect">
            <a:avLst/>
          </a:prstGeom>
        </p:spPr>
      </p:pic>
      <p:sp>
        <p:nvSpPr>
          <p:cNvPr id="29" name="Text Placeholder 12"/>
          <p:cNvSpPr txBox="1">
            <a:spLocks/>
          </p:cNvSpPr>
          <p:nvPr/>
        </p:nvSpPr>
        <p:spPr>
          <a:xfrm>
            <a:off x="4210911" y="1143000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US" sz="2800" b="1" dirty="0" smtClean="0"/>
              <a:t>System Needs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Real Time </a:t>
            </a:r>
            <a:r>
              <a:rPr lang="en-US" sz="2400" dirty="0" smtClean="0">
                <a:effectLst/>
              </a:rPr>
              <a:t>Location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Durable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Track Testing </a:t>
            </a:r>
            <a:r>
              <a:rPr lang="en-US" sz="2400" dirty="0" smtClean="0"/>
              <a:t> </a:t>
            </a:r>
            <a:endParaRPr lang="en-US" sz="2400" dirty="0"/>
          </a:p>
          <a:p>
            <a:pPr algn="l" fontAlgn="auto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328955" y="5071952"/>
            <a:ext cx="238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Best Choice 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8855483" y="723687"/>
            <a:ext cx="8064066" cy="55296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GPS Tracking of Precast Panels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56721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Cost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309 Tags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Reuse First 100 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 Tag Cost: $108,150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$350 per tag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Service Fee:  $4,635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$15 per Device per Month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2 Month Activation 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Total Cost: $112,785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Eliminate Rental of New Crane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Approx. $3,150</a:t>
            </a:r>
          </a:p>
          <a:p>
            <a:pPr lvl="1"/>
            <a:endParaRPr lang="en-US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800" b="1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Schedule Benefits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No New Crane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Minimize Project Delays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Keep Erection On Track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43" y="2543428"/>
            <a:ext cx="3200400" cy="3458845"/>
          </a:xfrm>
          <a:prstGeom prst="rect">
            <a:avLst/>
          </a:prstGeom>
        </p:spPr>
      </p:pic>
      <p:sp>
        <p:nvSpPr>
          <p:cNvPr id="29" name="Text Placeholder 12"/>
          <p:cNvSpPr txBox="1">
            <a:spLocks/>
          </p:cNvSpPr>
          <p:nvPr/>
        </p:nvSpPr>
        <p:spPr>
          <a:xfrm>
            <a:off x="4210911" y="1143000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US" sz="2800" b="1" dirty="0"/>
              <a:t>Intelliwave Technology – </a:t>
            </a:r>
            <a:r>
              <a:rPr lang="en-US" sz="2800" b="1" dirty="0" err="1"/>
              <a:t>SiteSense</a:t>
            </a:r>
            <a:endParaRPr lang="en-US" sz="2800" b="1" dirty="0"/>
          </a:p>
          <a:p>
            <a:pPr algn="l" fontAlgn="auto"/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000" b="19444"/>
          <a:stretch/>
        </p:blipFill>
        <p:spPr>
          <a:xfrm>
            <a:off x="20031436" y="3345338"/>
            <a:ext cx="5410200" cy="306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Solar Panel Upgrade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Problem Identification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Limited Capabilities of Current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Increasing Energy Costs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r>
              <a:rPr lang="en-US" sz="2800" b="1" dirty="0" smtClean="0"/>
              <a:t>Goals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Increase Capability of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Provide Energy Savings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Effectively Use Generated Electricity 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Background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Current Design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Solar Hot Water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Two Groupings of Panels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7th Floor Roof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8th Floor Roof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181719" y="2438400"/>
            <a:ext cx="478026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Solar Panel Upgrade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Cogeneration Panel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Solar Hot Water &amp; Electrical Generation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Silicone Cell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Up to 75% Efficient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Sun Tracking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35% Increase in Energy Panel Sees  </a:t>
            </a:r>
          </a:p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324095" y="1219200"/>
            <a:ext cx="8422105" cy="5486400"/>
            <a:chOff x="18324095" y="1219200"/>
            <a:chExt cx="8422105" cy="548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24095" y="1219200"/>
              <a:ext cx="8422105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8516600" y="6336268"/>
              <a:ext cx="617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Image From www.cogenera.com</a:t>
              </a:r>
              <a:endParaRPr lang="en-US" sz="1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72119" y="1348664"/>
            <a:ext cx="6191081" cy="5345268"/>
            <a:chOff x="4172119" y="1348664"/>
            <a:chExt cx="6191081" cy="53452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119" y="1348664"/>
              <a:ext cx="5028772" cy="482353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191000" y="6324600"/>
              <a:ext cx="617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Image Source www.cogenera.com</a:t>
              </a:r>
              <a:endParaRPr lang="en-US" sz="1800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Solar Panel Upgrade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Cogeneration Panel Estimated Output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dirty="0" smtClean="0"/>
              <a:t>5 Modules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227 Kilowatts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Displacement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53,411 Kilowatt Hours per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10,431 Therms of Natural Gas per Year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sp>
        <p:nvSpPr>
          <p:cNvPr id="27" name="Text Placeholder 12"/>
          <p:cNvSpPr txBox="1">
            <a:spLocks/>
          </p:cNvSpPr>
          <p:nvPr/>
        </p:nvSpPr>
        <p:spPr>
          <a:xfrm>
            <a:off x="4210910" y="1338262"/>
            <a:ext cx="4388119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US" sz="2800" b="1" dirty="0" smtClean="0"/>
              <a:t>North Hall Average Solar Radiation 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6.04 kWh/m^2/day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 fontAlgn="auto"/>
            <a:endParaRPr lang="en-US" sz="2400" dirty="0" smtClean="0"/>
          </a:p>
        </p:txBody>
      </p:sp>
      <p:sp>
        <p:nvSpPr>
          <p:cNvPr id="28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Energy Costs 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$.122 per Kilowatt-Hour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$ 1.112 per </a:t>
            </a:r>
            <a:r>
              <a:rPr lang="en-US" sz="2400" dirty="0" err="1" smtClean="0"/>
              <a:t>Therm</a:t>
            </a:r>
            <a:r>
              <a:rPr lang="en-US" sz="2400" dirty="0" smtClean="0"/>
              <a:t> of Natural Gas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800" b="1" dirty="0" smtClean="0"/>
              <a:t>North Hall Savings Per Year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$ 6,516 – Electrical  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$ 11,600 –Natural Gas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$ 18,116 – Total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10910" y="3050108"/>
            <a:ext cx="4751072" cy="3490070"/>
            <a:chOff x="4210910" y="3050108"/>
            <a:chExt cx="4751072" cy="3490070"/>
          </a:xfrm>
        </p:grpSpPr>
        <p:pic>
          <p:nvPicPr>
            <p:cNvPr id="29" name="Picture 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0910" y="3050108"/>
              <a:ext cx="4751072" cy="2975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238984" y="6170846"/>
              <a:ext cx="43397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/>
                <a:t>Image Source </a:t>
              </a:r>
              <a:r>
                <a:rPr lang="en-US" sz="1800" dirty="0" smtClean="0"/>
                <a:t>www.guntherportfolio.com</a:t>
              </a:r>
              <a:endParaRPr lang="en-US" sz="1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Solar Panel Upgrade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Cogeneration Panel Cost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Original Design ~ $ 125,000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Cogeneration Panel ~ $200,000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Payback Approx. 11 Years</a:t>
            </a:r>
          </a:p>
          <a:p>
            <a:pPr algn="l"/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Solar Panel Upgrade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North Hall Fitness Center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sp>
        <p:nvSpPr>
          <p:cNvPr id="27" name="Text Placeholder 12"/>
          <p:cNvSpPr txBox="1">
            <a:spLocks/>
          </p:cNvSpPr>
          <p:nvPr/>
        </p:nvSpPr>
        <p:spPr>
          <a:xfrm>
            <a:off x="4210910" y="1338262"/>
            <a:ext cx="4388119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US" sz="2800" b="1" dirty="0" smtClean="0"/>
              <a:t>Fitness Center Lighting 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Used 16 Hours a Day 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Used Every Day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Requires 49,628 kWh per year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Available  53,411 kWh per year 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 fontAlgn="auto"/>
            <a:endParaRPr lang="en-US" sz="2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989" y="1632438"/>
            <a:ext cx="9073868" cy="461596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9993229" y="1862717"/>
            <a:ext cx="7151771" cy="4802778"/>
            <a:chOff x="9993229" y="1862717"/>
            <a:chExt cx="7151771" cy="4802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3229" y="1862717"/>
              <a:ext cx="7151771" cy="4802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9" name="Group 48"/>
            <p:cNvGrpSpPr/>
            <p:nvPr/>
          </p:nvGrpSpPr>
          <p:grpSpPr>
            <a:xfrm>
              <a:off x="12418729" y="3962400"/>
              <a:ext cx="3659471" cy="2514600"/>
              <a:chOff x="12418729" y="3962400"/>
              <a:chExt cx="3659471" cy="25146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2420600" y="3962400"/>
                <a:ext cx="3657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258800" y="6477000"/>
                <a:ext cx="24384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697200" y="5791200"/>
                <a:ext cx="381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6078200" y="3962400"/>
                <a:ext cx="0" cy="1828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5697200" y="5791200"/>
                <a:ext cx="0" cy="685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13258799" y="5646981"/>
                <a:ext cx="1871" cy="8300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2801600" y="4953000"/>
                <a:ext cx="1870" cy="6858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12418729" y="3962400"/>
                <a:ext cx="1870" cy="990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2420600" y="4953000"/>
                <a:ext cx="381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2801600" y="5638800"/>
                <a:ext cx="457200" cy="81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Summary </a:t>
            </a:r>
            <a:r>
              <a:rPr lang="en-US" sz="4800" b="1" dirty="0"/>
              <a:t>o</a:t>
            </a:r>
            <a:r>
              <a:rPr lang="en-US" sz="4800" b="1" dirty="0" smtClean="0"/>
              <a:t>f Conclusions 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 lnSpcReduction="10000"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Summary of Conclusions  &amp; Acknowledgements </a:t>
            </a:r>
          </a:p>
          <a:p>
            <a:pPr lvl="1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sp>
        <p:nvSpPr>
          <p:cNvPr id="27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54211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Analysis 1 – Modularization of Suite Bathrooms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Cost Savings</a:t>
            </a:r>
            <a:r>
              <a:rPr lang="en-US" sz="2400" dirty="0"/>
              <a:t>: </a:t>
            </a:r>
            <a:r>
              <a:rPr lang="en-US" sz="2400" dirty="0" smtClean="0"/>
              <a:t>Increase of $92,315.52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Schedule Savings: 66 Days  (13.2 Weeks)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Recommended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r>
              <a:rPr lang="en-US" sz="2800" b="1" dirty="0"/>
              <a:t>Analysis </a:t>
            </a:r>
            <a:r>
              <a:rPr lang="en-US" sz="2800" b="1" dirty="0" smtClean="0"/>
              <a:t>2 </a:t>
            </a:r>
            <a:r>
              <a:rPr lang="en-US" sz="2800" b="1" dirty="0"/>
              <a:t>– </a:t>
            </a:r>
            <a:r>
              <a:rPr lang="en-US" sz="2800" b="1" dirty="0" smtClean="0"/>
              <a:t>GPS Tracking of Precast Panels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Cost Savings: Increase of $112,785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Schedule Savings</a:t>
            </a:r>
            <a:r>
              <a:rPr lang="en-US" sz="2400" dirty="0" smtClean="0"/>
              <a:t>: 5 Days (1 Week)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Recommended </a:t>
            </a:r>
          </a:p>
          <a:p>
            <a:pPr algn="l"/>
            <a:endParaRPr lang="en-US" sz="2400" dirty="0" smtClean="0"/>
          </a:p>
        </p:txBody>
      </p:sp>
      <p:sp>
        <p:nvSpPr>
          <p:cNvPr id="28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8171728" cy="54211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Analysis </a:t>
            </a:r>
            <a:r>
              <a:rPr lang="en-US" sz="2800" b="1" dirty="0" smtClean="0"/>
              <a:t>3 – Solar Panel Upgrade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Cost Savings</a:t>
            </a:r>
            <a:r>
              <a:rPr lang="en-US" sz="2400" dirty="0" smtClean="0"/>
              <a:t>: Initial Cost of $200,000, Payback in 11 Years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Schedule Savings</a:t>
            </a:r>
            <a:r>
              <a:rPr lang="en-US" sz="2400" dirty="0" smtClean="0"/>
              <a:t>: None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Recommended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r>
              <a:rPr lang="en-US" sz="2800" b="1" dirty="0"/>
              <a:t>Analysis </a:t>
            </a:r>
            <a:r>
              <a:rPr lang="en-US" sz="2800" b="1" dirty="0" smtClean="0"/>
              <a:t>4 – Traditional Reinforced Concrete Slab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Cost Savings</a:t>
            </a:r>
            <a:r>
              <a:rPr lang="en-US" sz="2400" dirty="0" smtClean="0"/>
              <a:t>: Increase of </a:t>
            </a:r>
            <a:r>
              <a:rPr lang="en-US" sz="2400" dirty="0"/>
              <a:t>$168,647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Schedule Savings</a:t>
            </a:r>
            <a:r>
              <a:rPr lang="en-US" sz="2400" dirty="0" smtClean="0"/>
              <a:t>: None 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Recommended 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7777" b="7768"/>
          <a:stretch/>
        </p:blipFill>
        <p:spPr>
          <a:xfrm>
            <a:off x="5248785" y="1311066"/>
            <a:ext cx="2819401" cy="47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Questions &amp; Acknowledgments 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 lnSpcReduction="10000"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Summary of Conclusions  &amp; Acknowledgements </a:t>
            </a:r>
          </a:p>
          <a:p>
            <a:pPr lvl="1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sp>
        <p:nvSpPr>
          <p:cNvPr id="27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542110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Questions?</a:t>
            </a:r>
            <a:endParaRPr lang="en-US" sz="3600" dirty="0" smtClean="0"/>
          </a:p>
        </p:txBody>
      </p:sp>
      <p:sp>
        <p:nvSpPr>
          <p:cNvPr id="28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8171728" cy="54211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Acknowledgments</a:t>
            </a:r>
          </a:p>
          <a:p>
            <a:r>
              <a:rPr lang="en-US" sz="2800" dirty="0">
                <a:effectLst/>
              </a:rPr>
              <a:t>My Family and Friends</a:t>
            </a:r>
          </a:p>
          <a:p>
            <a:r>
              <a:rPr lang="en-US" sz="2800" dirty="0">
                <a:effectLst/>
              </a:rPr>
              <a:t>Dr.  </a:t>
            </a:r>
            <a:r>
              <a:rPr lang="en-US" sz="2800" dirty="0" err="1">
                <a:effectLst/>
              </a:rPr>
              <a:t>Chimay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Anumba</a:t>
            </a:r>
            <a:r>
              <a:rPr lang="en-US" sz="2800" dirty="0">
                <a:effectLst/>
              </a:rPr>
              <a:t> </a:t>
            </a:r>
          </a:p>
          <a:p>
            <a:r>
              <a:rPr lang="en-US" sz="2800" dirty="0">
                <a:effectLst/>
              </a:rPr>
              <a:t> Greg McHugh, </a:t>
            </a:r>
            <a:r>
              <a:rPr lang="en-US" sz="2800" i="1" dirty="0">
                <a:effectLst/>
              </a:rPr>
              <a:t>Grunley Construction Company</a:t>
            </a:r>
          </a:p>
          <a:p>
            <a:r>
              <a:rPr lang="en-US" sz="2800" dirty="0">
                <a:effectLst/>
              </a:rPr>
              <a:t>Justin Ingram, </a:t>
            </a:r>
            <a:r>
              <a:rPr lang="en-US" sz="2800" i="1" dirty="0">
                <a:effectLst/>
              </a:rPr>
              <a:t>Grunley Construction Company </a:t>
            </a:r>
          </a:p>
          <a:p>
            <a:r>
              <a:rPr lang="en-US" sz="2800" dirty="0">
                <a:effectLst/>
              </a:rPr>
              <a:t>Mike Kenney, </a:t>
            </a:r>
            <a:r>
              <a:rPr lang="en-US" sz="2800" i="1" dirty="0">
                <a:effectLst/>
              </a:rPr>
              <a:t>Grunley Construction Company </a:t>
            </a:r>
          </a:p>
          <a:p>
            <a:r>
              <a:rPr lang="en-US" sz="2800" dirty="0">
                <a:effectLst/>
              </a:rPr>
              <a:t>Rob </a:t>
            </a:r>
            <a:r>
              <a:rPr lang="en-US" sz="2800" dirty="0" err="1">
                <a:effectLst/>
              </a:rPr>
              <a:t>Soper</a:t>
            </a:r>
            <a:r>
              <a:rPr lang="en-US" sz="2800" dirty="0">
                <a:effectLst/>
              </a:rPr>
              <a:t>, </a:t>
            </a:r>
            <a:r>
              <a:rPr lang="en-US" sz="2800" i="1" dirty="0">
                <a:effectLst/>
              </a:rPr>
              <a:t>Grunley Construction Company</a:t>
            </a:r>
            <a:r>
              <a:rPr lang="en-US" sz="2800" dirty="0">
                <a:effectLst/>
              </a:rPr>
              <a:t> </a:t>
            </a:r>
          </a:p>
          <a:p>
            <a:r>
              <a:rPr lang="en-US" sz="2800" dirty="0">
                <a:effectLst/>
              </a:rPr>
              <a:t>American University</a:t>
            </a:r>
          </a:p>
          <a:p>
            <a:r>
              <a:rPr lang="en-US" sz="2800" dirty="0">
                <a:effectLst/>
              </a:rPr>
              <a:t>AE Classmates</a:t>
            </a:r>
          </a:p>
          <a:p>
            <a:endParaRPr lang="en-US" sz="2800" dirty="0" smtClean="0"/>
          </a:p>
          <a:p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07" y="2138990"/>
            <a:ext cx="5944601" cy="445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7777" b="7768"/>
          <a:stretch/>
        </p:blipFill>
        <p:spPr>
          <a:xfrm>
            <a:off x="5248785" y="1311066"/>
            <a:ext cx="2819401" cy="47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51263" y="1103800"/>
            <a:ext cx="6468837" cy="576262"/>
          </a:xfrm>
        </p:spPr>
        <p:txBody>
          <a:bodyPr/>
          <a:lstStyle/>
          <a:p>
            <a:r>
              <a:rPr lang="en-US" sz="3600" dirty="0" smtClean="0"/>
              <a:t>Presentation</a:t>
            </a:r>
            <a:r>
              <a:rPr lang="en-US" dirty="0" smtClean="0"/>
              <a:t> </a:t>
            </a:r>
            <a:r>
              <a:rPr lang="en-US" sz="3600" dirty="0" smtClean="0"/>
              <a:t>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958652" y="1885950"/>
            <a:ext cx="7919687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287999" y="1885950"/>
            <a:ext cx="7064001" cy="5762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1913163" y="1841988"/>
            <a:ext cx="6468837" cy="4101612"/>
          </a:xfrm>
        </p:spPr>
        <p:txBody>
          <a:bodyPr/>
          <a:lstStyle/>
          <a:p>
            <a:pPr marL="400050" indent="-400050" algn="l">
              <a:buFont typeface="+mj-lt"/>
              <a:buAutoNum type="romanUcPeriod"/>
            </a:pPr>
            <a:r>
              <a:rPr lang="en-US" sz="2000" b="1" dirty="0" smtClean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000" b="1" dirty="0" smtClean="0"/>
              <a:t>Analysis 1: 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000" b="1" dirty="0" smtClean="0"/>
              <a:t>Analysis 2: GPS Tracking of Precast Panel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000" b="1" dirty="0" smtClean="0"/>
              <a:t>Analysis 3: Solar Panel Upgrade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b="1" dirty="0" smtClean="0"/>
              <a:t>Electrical Breadth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000" dirty="0" smtClean="0"/>
              <a:t>Analysis 4: Traditional Reinforced Concrete Slab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 smtClean="0"/>
              <a:t>Structural Breadth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000" b="1" dirty="0" smtClean="0"/>
              <a:t>Summary of Conclusions </a:t>
            </a:r>
            <a:r>
              <a:rPr lang="en-US" sz="2000" b="1" dirty="0"/>
              <a:t> </a:t>
            </a:r>
            <a:r>
              <a:rPr lang="en-US" sz="2000" b="1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2571750"/>
            <a:ext cx="7931558" cy="3219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269671" y="2571750"/>
            <a:ext cx="7082329" cy="32194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06" y="1023938"/>
            <a:ext cx="6507844" cy="337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998" y="907130"/>
            <a:ext cx="4057253" cy="533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3155915"/>
            <a:ext cx="6723714" cy="350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756156" y="-15039"/>
            <a:ext cx="8168631" cy="896101"/>
          </a:xfrm>
        </p:spPr>
        <p:txBody>
          <a:bodyPr/>
          <a:lstStyle/>
          <a:p>
            <a:r>
              <a:rPr lang="en-US" sz="4800" b="1" dirty="0" smtClean="0"/>
              <a:t>Project Background </a:t>
            </a:r>
            <a:endParaRPr lang="en-US" sz="4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287999" y="1885950"/>
            <a:ext cx="7064001" cy="5762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2400" b="1" dirty="0" smtClean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8 Story New Dormitory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358 Beds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Suite Style Rooms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$29 Million</a:t>
            </a: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122,200 SF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May 15, 2012  - August 9, 2013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LEED Gold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Concrete Structure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269671" y="2571750"/>
            <a:ext cx="7082329" cy="3219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46" y="5133975"/>
            <a:ext cx="410255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47" y="1812584"/>
            <a:ext cx="3141952" cy="265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083" y="1185862"/>
            <a:ext cx="7228139" cy="542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5" name="Straight Connector 24"/>
          <p:cNvCxnSpPr>
            <a:stCxn id="9" idx="3"/>
          </p:cNvCxnSpPr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Modularization of Bathrooms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Problem Identification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Compressed Schedule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Small Site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800" b="1" dirty="0" smtClean="0"/>
              <a:t>Goals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Generate Cost Savings if Possible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Generate  Schedule Savings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Reduce Congestion Onsite </a:t>
            </a:r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Background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94 Total Suites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64 With Typical Bathroom Layout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Shower 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Toilet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Vanity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10649"/>
            <a:ext cx="4268788" cy="320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Modularization of Bathrooms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US" sz="2800" b="1" dirty="0"/>
              <a:t>Module</a:t>
            </a:r>
            <a:r>
              <a:rPr lang="en-US" sz="2400" dirty="0" smtClean="0"/>
              <a:t> </a:t>
            </a:r>
            <a:r>
              <a:rPr lang="en-US" sz="2800" b="1" dirty="0" smtClean="0"/>
              <a:t>Constraints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Fit on Truck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Fit Through Unfinished Corridors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Handled &amp; Moved Easily </a:t>
            </a:r>
            <a:endParaRPr lang="en-US" sz="2400" dirty="0"/>
          </a:p>
          <a:p>
            <a:pPr algn="l" fontAlgn="auto"/>
            <a:r>
              <a:rPr lang="en-US" sz="2800" b="1" dirty="0" smtClean="0"/>
              <a:t>Constructability 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/>
              <a:t>Interface with Stick Built Construction </a:t>
            </a:r>
          </a:p>
          <a:p>
            <a:pPr algn="l" fontAlgn="auto"/>
            <a:endParaRPr lang="en-US" sz="2400" dirty="0" smtClean="0"/>
          </a:p>
        </p:txBody>
      </p:sp>
      <p:sp>
        <p:nvSpPr>
          <p:cNvPr id="19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3 Modules 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 smtClean="0"/>
              <a:t>Logistics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Production Warehouse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7.5 Miles away (25 Minute Drive)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~9,000 SF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Transported by Truck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Lifted by Material Hoist</a:t>
            </a:r>
          </a:p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74" y="1776412"/>
            <a:ext cx="7715136" cy="37480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Modularization of Bathrooms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US" sz="2800" b="1" dirty="0" smtClean="0"/>
              <a:t>Assumptions: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Modules Built Concurrently </a:t>
            </a:r>
          </a:p>
          <a:p>
            <a:pPr marL="457200" indent="-457200" algn="l" fontAlgn="auto">
              <a:buFont typeface="Arial" panose="020B0604020202020204" pitchFamily="34" charset="0"/>
              <a:buChar char="•"/>
            </a:pPr>
            <a:r>
              <a:rPr lang="en-US" sz="2400" dirty="0" smtClean="0"/>
              <a:t>New Bathroom Started Every Two Days for Stick Built</a:t>
            </a:r>
          </a:p>
          <a:p>
            <a:pPr algn="l" fontAlgn="auto"/>
            <a:endParaRPr lang="en-US" sz="2400" dirty="0" smtClean="0"/>
          </a:p>
        </p:txBody>
      </p:sp>
      <p:sp>
        <p:nvSpPr>
          <p:cNvPr id="19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endParaRPr lang="en-US" sz="2800" b="1" dirty="0"/>
          </a:p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Schedule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Module </a:t>
            </a:r>
            <a:r>
              <a:rPr lang="en-US" sz="2400" dirty="0"/>
              <a:t>1 </a:t>
            </a:r>
            <a:r>
              <a:rPr lang="en-US" sz="2400" dirty="0" smtClean="0"/>
              <a:t>–  4.27 Days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Module 2 – 3.94 Days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Module </a:t>
            </a:r>
            <a:r>
              <a:rPr lang="en-US" sz="2400" dirty="0"/>
              <a:t>3 </a:t>
            </a:r>
            <a:r>
              <a:rPr lang="en-US" sz="2400" dirty="0" smtClean="0"/>
              <a:t>– 1.85 Days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Transportation/Installation – 2 Days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153" y="4691062"/>
            <a:ext cx="14647447" cy="19097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792" y="1711909"/>
            <a:ext cx="5132416" cy="24933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Modularization of Bathrooms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</p:txBody>
      </p:sp>
      <p:sp>
        <p:nvSpPr>
          <p:cNvPr id="26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Costs</a:t>
            </a:r>
          </a:p>
          <a:p>
            <a:pPr algn="l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89" y="2895600"/>
            <a:ext cx="11053011" cy="2362200"/>
          </a:xfrm>
          <a:prstGeom prst="rect">
            <a:avLst/>
          </a:prstGeom>
        </p:spPr>
      </p:pic>
      <p:sp>
        <p:nvSpPr>
          <p:cNvPr id="28" name="Text Placeholder 12"/>
          <p:cNvSpPr txBox="1">
            <a:spLocks/>
          </p:cNvSpPr>
          <p:nvPr/>
        </p:nvSpPr>
        <p:spPr>
          <a:xfrm>
            <a:off x="4585414" y="1600200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b="1" dirty="0" smtClean="0"/>
          </a:p>
          <a:p>
            <a:pPr algn="l" fontAlgn="auto"/>
            <a:r>
              <a:rPr lang="en-US" sz="2400" b="1" dirty="0" smtClean="0"/>
              <a:t>Modular </a:t>
            </a:r>
            <a:r>
              <a:rPr lang="en-US" sz="2400" b="1" dirty="0"/>
              <a:t>Construction </a:t>
            </a:r>
          </a:p>
          <a:p>
            <a:pPr algn="l" fontAlgn="auto"/>
            <a:endParaRPr lang="en-US" sz="2800" b="1" dirty="0"/>
          </a:p>
          <a:p>
            <a:pPr algn="l" fontAlgn="auto"/>
            <a:endParaRPr lang="en-US" sz="2800" b="1" dirty="0" smtClean="0"/>
          </a:p>
          <a:p>
            <a:pPr algn="l" fontAlgn="auto"/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057" y="2903937"/>
            <a:ext cx="11301522" cy="2364549"/>
          </a:xfrm>
          <a:prstGeom prst="rect">
            <a:avLst/>
          </a:prstGeom>
        </p:spPr>
      </p:pic>
      <p:sp>
        <p:nvSpPr>
          <p:cNvPr id="29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7830800" y="1185563"/>
            <a:ext cx="7562128" cy="4929188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Modular vs. Stick Built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GPS Tracking of Precast Panels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Problem Identification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Limited Crane Usage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Compressed Project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Small Site Entrance  </a:t>
            </a:r>
          </a:p>
          <a:p>
            <a:pPr algn="l"/>
            <a:r>
              <a:rPr lang="en-US" sz="2800" b="1" dirty="0" smtClean="0"/>
              <a:t>Goals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Keep Erection On Schedule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Keep Site Entrance Unblocked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Track Panel Testing</a:t>
            </a:r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Background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8 Week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409 Panels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Testing of Welds &amp; Bolted Connections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Manufactured in Oxford, NC </a:t>
            </a:r>
            <a:endParaRPr lang="en-US" sz="2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11" y="2185737"/>
            <a:ext cx="5089268" cy="299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3649438" cy="951400"/>
          </a:xfrm>
        </p:spPr>
        <p:txBody>
          <a:bodyPr/>
          <a:lstStyle/>
          <a:p>
            <a:r>
              <a:rPr lang="en-US" sz="2800" dirty="0" smtClean="0"/>
              <a:t>Presentation</a:t>
            </a:r>
            <a:r>
              <a:rPr lang="en-US" sz="1800" dirty="0" smtClean="0"/>
              <a:t> </a:t>
            </a:r>
            <a:r>
              <a:rPr lang="en-US" sz="2800" dirty="0" smtClean="0"/>
              <a:t>Outline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148012" y="-15039"/>
            <a:ext cx="9121660" cy="896101"/>
          </a:xfrm>
        </p:spPr>
        <p:txBody>
          <a:bodyPr/>
          <a:lstStyle/>
          <a:p>
            <a:r>
              <a:rPr lang="en-US" sz="4800" b="1" dirty="0" smtClean="0"/>
              <a:t>GPS Tracking of Precast Panels</a:t>
            </a:r>
            <a:endParaRPr lang="en-US" sz="4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5"/>
          </p:nvPr>
        </p:nvSpPr>
        <p:spPr>
          <a:xfrm>
            <a:off x="381000" y="1632438"/>
            <a:ext cx="3649437" cy="4101612"/>
          </a:xfrm>
        </p:spPr>
        <p:txBody>
          <a:bodyPr>
            <a:norm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Project Background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/>
              <a:t>Modularization of Suite Bathrooms 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2400" b="1" dirty="0"/>
              <a:t>GPS Tracking of Precast Panels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Solar Panel Upgrade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Traditional Reinforced Concrete Slab</a:t>
            </a:r>
          </a:p>
          <a:p>
            <a:pPr marL="400050" indent="-400050" algn="l">
              <a:buFont typeface="+mj-lt"/>
              <a:buAutoNum type="romanUcPeriod"/>
            </a:pPr>
            <a:r>
              <a:rPr lang="en-US" sz="1800" dirty="0" smtClean="0"/>
              <a:t>Summary of Conclusions </a:t>
            </a:r>
            <a:r>
              <a:rPr lang="en-US" sz="1800" dirty="0"/>
              <a:t> </a:t>
            </a:r>
            <a:r>
              <a:rPr lang="en-US" sz="1800" dirty="0" smtClean="0"/>
              <a:t>&amp; Acknowledgements </a:t>
            </a:r>
          </a:p>
          <a:p>
            <a:pPr lvl="1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>
          <a:xfrm>
            <a:off x="9993229" y="1185862"/>
            <a:ext cx="7931558" cy="4605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Sequence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West Façade - Clockwise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Second Floor  </a:t>
            </a:r>
          </a:p>
          <a:p>
            <a:pPr algn="l"/>
            <a:endParaRPr lang="en-US" sz="2800" b="1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>
          <a:xfrm>
            <a:off x="18955472" y="1185862"/>
            <a:ext cx="7562128" cy="492918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Erection Problems 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Not Enough Panels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Site Congestion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New Crane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Weather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Snow / 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High Winds</a:t>
            </a:r>
          </a:p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44000" y="7086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086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0" y="7086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8"/>
          <p:cNvSpPr txBox="1">
            <a:spLocks/>
          </p:cNvSpPr>
          <p:nvPr/>
        </p:nvSpPr>
        <p:spPr>
          <a:xfrm>
            <a:off x="20192999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-4011" y="0"/>
            <a:ext cx="9144000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North Hall | American University |Washington D.C.  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011" y="881062"/>
            <a:ext cx="27432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 txBox="1">
            <a:spLocks/>
          </p:cNvSpPr>
          <p:nvPr/>
        </p:nvSpPr>
        <p:spPr>
          <a:xfrm>
            <a:off x="20188988" y="0"/>
            <a:ext cx="7208639" cy="609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dirty="0" smtClean="0"/>
              <a:t>Brandon </a:t>
            </a:r>
            <a:r>
              <a:rPr lang="en-US" sz="2800" b="1" dirty="0" err="1" smtClean="0"/>
              <a:t>Tezak</a:t>
            </a:r>
            <a:r>
              <a:rPr lang="en-US" sz="2800" b="1" dirty="0" smtClean="0"/>
              <a:t> |Construction Management 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030437" y="1085300"/>
            <a:ext cx="1" cy="5521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 txBox="1">
            <a:spLocks/>
          </p:cNvSpPr>
          <p:nvPr/>
        </p:nvSpPr>
        <p:spPr>
          <a:xfrm>
            <a:off x="4058511" y="1185862"/>
            <a:ext cx="3872786" cy="45683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en-US" sz="2400" dirty="0" smtClean="0"/>
          </a:p>
          <a:p>
            <a:pPr algn="l" fontAlgn="auto"/>
            <a:endParaRPr lang="en-US" sz="24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11" y="2185737"/>
            <a:ext cx="5089268" cy="299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0" y="2590800"/>
            <a:ext cx="4210050" cy="371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42" y="1224404"/>
            <a:ext cx="3641558" cy="485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4767</TotalTime>
  <Words>1626</Words>
  <Application>Microsoft Office PowerPoint</Application>
  <PresentationFormat>Custom</PresentationFormat>
  <Paragraphs>424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Calisto MT</vt:lpstr>
      <vt:lpstr>Trebuchet MS</vt:lpstr>
      <vt:lpstr>Wingdings 2</vt:lpstr>
      <vt:lpstr>Slate</vt:lpstr>
      <vt:lpstr>North Hall | American University| Washington D.C.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Brandon</cp:lastModifiedBy>
  <cp:revision>205</cp:revision>
  <cp:lastPrinted>2013-04-07T18:23:55Z</cp:lastPrinted>
  <dcterms:created xsi:type="dcterms:W3CDTF">2006-11-29T18:17:25Z</dcterms:created>
  <dcterms:modified xsi:type="dcterms:W3CDTF">2013-04-08T18:07:37Z</dcterms:modified>
</cp:coreProperties>
</file>